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4"/>
  </p:notesMasterIdLst>
  <p:sldIdLst>
    <p:sldId id="266" r:id="rId4"/>
    <p:sldId id="294" r:id="rId5"/>
    <p:sldId id="296" r:id="rId6"/>
    <p:sldId id="295" r:id="rId7"/>
    <p:sldId id="297" r:id="rId8"/>
    <p:sldId id="293" r:id="rId9"/>
    <p:sldId id="278" r:id="rId10"/>
    <p:sldId id="281" r:id="rId11"/>
    <p:sldId id="283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42" autoAdjust="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tha Kumar" userId="f94225b3-263d-47de-91f3-c17c89a7eef3" providerId="ADAL" clId="{F5745817-AA20-4774-8008-6414136E790E}"/>
    <pc:docChg chg="modSld">
      <pc:chgData name="Aastha Kumar" userId="f94225b3-263d-47de-91f3-c17c89a7eef3" providerId="ADAL" clId="{F5745817-AA20-4774-8008-6414136E790E}" dt="2024-05-19T13:23:03.586" v="9" actId="20577"/>
      <pc:docMkLst>
        <pc:docMk/>
      </pc:docMkLst>
      <pc:sldChg chg="modSp mod">
        <pc:chgData name="Aastha Kumar" userId="f94225b3-263d-47de-91f3-c17c89a7eef3" providerId="ADAL" clId="{F5745817-AA20-4774-8008-6414136E790E}" dt="2024-05-19T13:23:03.586" v="9" actId="20577"/>
        <pc:sldMkLst>
          <pc:docMk/>
          <pc:sldMk cId="63324437" sldId="294"/>
        </pc:sldMkLst>
        <pc:spChg chg="mod">
          <ac:chgData name="Aastha Kumar" userId="f94225b3-263d-47de-91f3-c17c89a7eef3" providerId="ADAL" clId="{F5745817-AA20-4774-8008-6414136E790E}" dt="2024-05-19T13:23:03.586" v="9" actId="20577"/>
          <ac:spMkLst>
            <pc:docMk/>
            <pc:sldMk cId="63324437" sldId="294"/>
            <ac:spMk id="4" creationId="{366CE90C-7448-2E9A-BDDE-8166C3A1094C}"/>
          </ac:spMkLst>
        </pc:spChg>
      </pc:sldChg>
    </pc:docChg>
  </pc:docChgLst>
  <pc:docChgLst>
    <pc:chgData name="Aastha Kumar" userId="f94225b3-263d-47de-91f3-c17c89a7eef3" providerId="ADAL" clId="{6BA36A8E-30AF-4A18-868C-5A7FB6DCDE31}"/>
    <pc:docChg chg="delSld">
      <pc:chgData name="Aastha Kumar" userId="f94225b3-263d-47de-91f3-c17c89a7eef3" providerId="ADAL" clId="{6BA36A8E-30AF-4A18-868C-5A7FB6DCDE31}" dt="2024-05-09T11:49:39.187" v="0" actId="47"/>
      <pc:docMkLst>
        <pc:docMk/>
      </pc:docMkLst>
      <pc:sldChg chg="del">
        <pc:chgData name="Aastha Kumar" userId="f94225b3-263d-47de-91f3-c17c89a7eef3" providerId="ADAL" clId="{6BA36A8E-30AF-4A18-868C-5A7FB6DCDE31}" dt="2024-05-09T11:49:39.187" v="0" actId="47"/>
        <pc:sldMkLst>
          <pc:docMk/>
          <pc:sldMk cId="494276870" sldId="25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08:46:05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1 117,'16'0,"36"0,93-11,-51 1,2 4,94 7,64-3,-127-9,34-2,87 12,159-9,320-9,-492 21,276-3,483 3,-623 11,83 1,-281-13,383 8,426 23,348-20,-847-14,3938 2,-3271-27,-119 0,701 26,-776 3,-399-16,15 0,-532 12,44-7,0 0,178 5,-22 1,-210-1,-9-1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8:48:29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71 24575,'4'1'0,"1"-1"0,-1 1 0,0 0 0,1 0 0,-1 0 0,0 1 0,0 0 0,0-1 0,0 1 0,4 4 0,41 30 0,-17-12 0,-19-16 0,-1-1 0,2 0 0,-1 0 0,1-2 0,0 1 0,0-2 0,1 0 0,-1-1 0,1 0 0,0-1 0,0-1 0,-1 0 0,19-2 0,-16 1 0,20-1 0,45-6 0,-71 6 0,-1-1 0,1-1 0,-1 0 0,1 0 0,-1-1 0,0-1 0,0 0 0,16-10 0,-19 10 0,0 1 0,1 0 0,0 0 0,0 1 0,0 0 0,0 0 0,1 1 0,-1 0 0,16-2 0,6 2 0,46 3 0,-33 1 0,0-2 0,-25-1 0,1 0 0,0 2 0,0 0 0,0 2 0,27 6 0,-42-7 0,-1-1 0,1 1 0,-1 0 0,0 0 0,1 0 0,-1 1 0,0-1 0,0 1 0,0 0 0,-1-1 0,1 1 0,-1 1 0,3 4 0,4 6 0,12 30 0,-7-12 0,-11-27 0,1 3 0,0 1 0,0-2 0,1 1 0,1-1 0,8 11 0,-13-17 0,0 0 0,0-1 0,0 1 0,0 0 0,0 0 0,0-1 0,0 1 0,0-1 0,0 1 0,0-1 0,0 1 0,0-1 0,1 0 0,-1 0 0,0 0 0,0 1 0,0-1 0,0 0 0,1 0 0,0-1 0,0 1 0,0-1 0,-1 0 0,1 0 0,0 0 0,-1 0 0,1 0 0,-1 0 0,1-1 0,-1 1 0,1 0 0,-1-1 0,0 1 0,0-1 0,0 0 0,0 1 0,2-4 0,20-48 0,-20 43 0,0 1 0,1-1 0,1 0 0,0 1 0,0 0 0,1 0 0,10-12 0,-11 17 0,0 0 0,1 0 0,0 0 0,0 1 0,0 0 0,0 0 0,0 1 0,1-1 0,6-1 0,3 1 0,0-1 0,28-1 0,271 3 0,-159 4 0,-89-1 0,77-3 0,-80-10 0,-48 8 0,0 0 0,22-1 0,-33 5 0,0-1 0,1 1 0,-1-1 0,0 0 0,0-1 0,0 1 0,9-5 0,-11 5 0,-1 0 0,0-1 0,0 1 0,0-1 0,-1 0 0,1 1 0,0-1 0,-1 0 0,1 0 0,-1 0 0,0 0 0,1-1 0,-1 1 0,0 0 0,0 0 0,0-1 0,-1 1 0,1-1 0,0-2 0,2-18-1365,-2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08:46:08.1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83,'75'-4,"94"-15,-74 6,482-27,5 34,-462 6,3054 0,-1156 2,-1553 25,-46 0,367-27,345 9,627 10,-1207-21,6627 2,-7145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08:46:10.3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0 161,'14'-5,"-1"0,1 0,0 1,1 1,18-2,14-3,149-30,356-21,-386 50,211-7,1262 12,-885 6,4039-2,-4233 14,-13 0,4534-13,-2298-3,-1539 2,-1211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08:46:13.0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0,'3'1,"-1"-1,0 1,1-1,-1 1,0 0,0 0,1 0,-1 0,3 3,12 6,6-4,0 0,0-1,1-1,32 2,-18-3,235 27,393 35,709-24,4738-44,-3532 4,-1359-28,-121 0,975 26,-951 3,1648-2,-2753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08:46:15.1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84,'535'-30,"-247"8,710-10,13 33,-502 2,2377-3,-2287 14,-44 0,106 7,407 13,-588-23,271 2,2820-12,-1699-2,1281 1,-3117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08:46:20.8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1 108,'5395'0,"-4837"-14,-56 1,1430 12,-923 2,2823-1,-3325-13,-18 0,257 14,-401-26,-95 2,531 16,-457 9,2145-2,-2431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08:46:23.04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1 161,'0'0,"0"1,1 0,-1 0,0-1,1 1,-1-1,1 1,-1 0,1-1,-1 1,1-1,0 1,-1-1,1 0,0 1,-1-1,1 1,0-1,-1 0,1 0,0 1,0-1,-1 0,3 0,23 4,-21-3,37 3,-1-1,79-6,85-21,-92 8,758-44,762 58,-779 4,-541-3,376 4,47 51,-298-14,317-2,-280-13,-60-2,928-16,-751-10,-363 3,989-10,-659-6,906-34,-722-3,119-4,-421 34,342-8,1596 33,-2025-16,-63 1,-212 12,-15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8T08:46:27.30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81,'313'2,"356"-5,-310-18,-49 2,1206 5,-996 17,623-17,-11 0,6105 15,-6572 12,-115 0,1364-10,-983-5,-204 27,-199-3,272-14,-600 3,18 1,257-23,-198 2,183 3,-369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8:48:27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 24575,'4'0'0,"1"1"0,-1-1 0,1 1 0,-1 0 0,1 0 0,-1 0 0,1 1 0,-1 0 0,0-1 0,0 2 0,0-1 0,5 3 0,2 4 0,0 1 0,16 16 0,-21-19 0,1 0 0,-1 0 0,2-1 0,-1 0 0,1 0 0,0 0 0,0-1 0,12 5 0,-8-6 0,1-1 0,0 0 0,0-1 0,0-1 0,23 1 0,68-8 0,-87 4 0,55-9 0,-52 6 0,0 2 0,0 0 0,23 1 0,-39 2 0,0 1 0,-1-1 0,1 1 0,0 0 0,0 0 0,-1 0 0,1 1 0,-1-1 0,1 1 0,-1 0 0,1 0 0,-1 0 0,0 0 0,0 1 0,0-1 0,0 1 0,-1 0 0,1 0 0,-1 0 0,0 0 0,1 0 0,-1 0 0,3 8 0,1 3 0,-1 1 0,0 0 0,0 0 0,2 22 0,-7-35 0,1 1 0,-1-1 0,1 0 0,0 1 0,0-1 0,0 0 0,0 1 0,0-1 0,0 0 0,0 0 0,1 0 0,-1 0 0,4 3 0,-4-4 0,0 0 0,0-1 0,0 1 0,0-1 0,1 0 0,-1 1 0,0-1 0,0 0 0,0 0 0,1 1 0,-1-1 0,0 0 0,0 0 0,0-1 0,1 1 0,-1 0 0,0 0 0,0 0 0,0-1 0,1 1 0,-1-1 0,0 1 0,0-1 0,0 1 0,0-1 0,0 0 0,0 1 0,0-1 0,1-1 0,4-4 0,0 0 0,0-1 0,-1 0 0,0 0 0,0 0 0,0 0 0,-1-1 0,4-10 0,7-11 0,-3 9 0,0 0 0,1 1 0,1 1 0,26-27 0,-32 38 0,-1 0 0,1 1 0,0 0 0,1 0 0,0 1 0,0 0 0,0 1 0,0-1 0,1 2 0,-1 0 0,1 0 0,19-3 0,30 2 0,-1 3 0,103 12 0,263 22 0,-412-32 17,0-1 0,1 0 1,-1 0-1,1-2 0,-1 1 0,13-4 0,-21 4-88,0-1 1,0 1-1,0-1 0,0 1 0,0-1 1,0-1-1,0 1 0,-1 0 1,1-1-1,-1 0 0,1 0 0,-1 0 1,0 0-1,0 0 0,-1 0 1,1-1-1,-1 0 0,1 1 0,-1-1 1,2-6-1,1-8-6755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EB774-A2FC-47A6-B147-B0F6EC0F87DC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2157B-209B-4941-9928-728A926239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05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73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96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88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72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677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725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8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93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7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38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ABDD1-57AC-487C-AE7D-04D974BD70DE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654D8-3813-4123-9C41-67A50262DD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78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10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b39_vipRkUo?si=DdG8tE5AaXH4gH2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966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Use the k-means algorithm and Euclidean distance to cluster the following 8 examples into 3 clusters: A1=(2,10), A2=(2,5), A3=(8,4), A4=(5,8), A5=(7,5), A6=(6,4), A7=(1,2), A8=(4,9). </a:t>
            </a:r>
            <a:endParaRPr lang="en-IN" sz="2400" dirty="0"/>
          </a:p>
          <a:p>
            <a:r>
              <a:rPr lang="en-US" sz="2400" dirty="0"/>
              <a:t>Assuming A1, A4 and A7 as the initial seeds (centers of each cluster), show the results of K-means for 1 iteration.  </a:t>
            </a:r>
          </a:p>
          <a:p>
            <a:r>
              <a:rPr lang="en-US" sz="2400" dirty="0"/>
              <a:t>You need to mention </a:t>
            </a:r>
          </a:p>
          <a:p>
            <a:pPr lvl="1"/>
            <a:r>
              <a:rPr lang="en-US" sz="2000" dirty="0"/>
              <a:t>The new clusters (i.e. the examples belonging to each cluster) </a:t>
            </a:r>
          </a:p>
          <a:p>
            <a:pPr lvl="1"/>
            <a:r>
              <a:rPr lang="en-US" sz="2000" dirty="0"/>
              <a:t>The centers of the new clusters 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63050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048" y="370312"/>
            <a:ext cx="10515600" cy="4351338"/>
          </a:xfrm>
        </p:spPr>
        <p:txBody>
          <a:bodyPr/>
          <a:lstStyle/>
          <a:p>
            <a:r>
              <a:rPr lang="en-IN" dirty="0"/>
              <a:t>Iteration-2</a:t>
            </a:r>
          </a:p>
        </p:txBody>
      </p:sp>
      <p:pic>
        <p:nvPicPr>
          <p:cNvPr id="8194" name="Picture 2" descr="disimilarity matrix 2 KModes clust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8" y="1288681"/>
            <a:ext cx="69818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90960" y="42575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Lato"/>
              </a:rPr>
              <a:t>The observations P1, P2, P5 are assigned to Cluster 1; P3, P7 are assigned to Cluster 2; and P4, P6, P8 are assigned to Cluster 3.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483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09794-D14B-CC5E-9161-63656765C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83"/>
          <a:stretch/>
        </p:blipFill>
        <p:spPr>
          <a:xfrm>
            <a:off x="0" y="0"/>
            <a:ext cx="12192000" cy="5343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CE90C-7448-2E9A-BDDE-8166C3A1094C}"/>
              </a:ext>
            </a:extLst>
          </p:cNvPr>
          <p:cNvSpPr txBox="1"/>
          <p:nvPr/>
        </p:nvSpPr>
        <p:spPr>
          <a:xfrm>
            <a:off x="123825" y="5227499"/>
            <a:ext cx="12068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data point (A1 TO C2), find the distance </a:t>
            </a:r>
            <a:r>
              <a:rPr lang="en-US" dirty="0" err="1"/>
              <a:t>bw</a:t>
            </a:r>
            <a:r>
              <a:rPr lang="en-US" dirty="0"/>
              <a:t> them to initial centroids (</a:t>
            </a:r>
            <a:r>
              <a:rPr lang="en-US" sz="1800" dirty="0"/>
              <a:t>A1(2,10), A4(5,8),A7(1,2)).</a:t>
            </a:r>
          </a:p>
          <a:p>
            <a:r>
              <a:rPr lang="en-US" dirty="0"/>
              <a:t>Next find the minimum value and allot the cluster number to the value (say in A1, 0.00 is MIN and belongs to cluster 1)</a:t>
            </a:r>
          </a:p>
          <a:p>
            <a:r>
              <a:rPr lang="en-US" dirty="0"/>
              <a:t>To find news centroids, since there is only one value for cluster 1: A1 new = (2,10)</a:t>
            </a:r>
          </a:p>
          <a:p>
            <a:r>
              <a:rPr lang="en-US" dirty="0"/>
              <a:t>Since there are 5 values for cluster 2, we find the mean of x coordinates = (8+5+7+6+4)/5 = 6 and mean of y coordinates = (4+8+5+4+9)/5 = 6: B1 new = (6,6)		Similarly C1 new = (1.5,3.5)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A55FD2-6A28-A0EC-2D7F-1BDC366D7B33}"/>
                  </a:ext>
                </a:extLst>
              </p14:cNvPr>
              <p14:cNvContentPartPr/>
              <p14:nvPr/>
            </p14:nvContentPartPr>
            <p14:xfrm>
              <a:off x="3848025" y="2758170"/>
              <a:ext cx="7123320" cy="43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A55FD2-6A28-A0EC-2D7F-1BDC366D7B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4385" y="2650170"/>
                <a:ext cx="72309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908128-C391-14FA-F009-E13B14153BF1}"/>
                  </a:ext>
                </a:extLst>
              </p14:cNvPr>
              <p14:cNvContentPartPr/>
              <p14:nvPr/>
            </p14:nvContentPartPr>
            <p14:xfrm>
              <a:off x="3962145" y="3132210"/>
              <a:ext cx="6887520" cy="30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908128-C391-14FA-F009-E13B14153B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8145" y="3024570"/>
                <a:ext cx="69951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596C45-4048-193F-6525-2799D731699B}"/>
                  </a:ext>
                </a:extLst>
              </p14:cNvPr>
              <p14:cNvContentPartPr/>
              <p14:nvPr/>
            </p14:nvContentPartPr>
            <p14:xfrm>
              <a:off x="3914625" y="3504090"/>
              <a:ext cx="6795000" cy="58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596C45-4048-193F-6525-2799D73169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0625" y="3396090"/>
                <a:ext cx="69026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5287C92-FB8A-D78E-EED7-7A7FF9CABFC6}"/>
                  </a:ext>
                </a:extLst>
              </p14:cNvPr>
              <p14:cNvContentPartPr/>
              <p14:nvPr/>
            </p14:nvContentPartPr>
            <p14:xfrm>
              <a:off x="3800145" y="3828810"/>
              <a:ext cx="7040160" cy="67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5287C92-FB8A-D78E-EED7-7A7FF9CABF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6145" y="3720810"/>
                <a:ext cx="71478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0D025DA-037F-39D5-F759-5805678D9683}"/>
                  </a:ext>
                </a:extLst>
              </p14:cNvPr>
              <p14:cNvContentPartPr/>
              <p14:nvPr/>
            </p14:nvContentPartPr>
            <p14:xfrm>
              <a:off x="3980865" y="4665450"/>
              <a:ext cx="6830640" cy="40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0D025DA-037F-39D5-F759-5805678D96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27225" y="4557450"/>
                <a:ext cx="6938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38A8EA-7184-D073-5498-BD37DC662CC9}"/>
                  </a:ext>
                </a:extLst>
              </p14:cNvPr>
              <p14:cNvContentPartPr/>
              <p14:nvPr/>
            </p14:nvContentPartPr>
            <p14:xfrm>
              <a:off x="3790785" y="4256490"/>
              <a:ext cx="6904080" cy="38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38A8EA-7184-D073-5498-BD37DC662CC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37145" y="4148850"/>
                <a:ext cx="70117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53108EB-50D9-4D89-DD4E-90B83138B899}"/>
                  </a:ext>
                </a:extLst>
              </p14:cNvPr>
              <p14:cNvContentPartPr/>
              <p14:nvPr/>
            </p14:nvContentPartPr>
            <p14:xfrm>
              <a:off x="3895545" y="2361090"/>
              <a:ext cx="6894360" cy="97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53108EB-50D9-4D89-DD4E-90B83138B89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41905" y="2253450"/>
                <a:ext cx="70020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74246C-28D3-1897-5862-31299C152A89}"/>
                  </a:ext>
                </a:extLst>
              </p14:cNvPr>
              <p14:cNvContentPartPr/>
              <p14:nvPr/>
            </p14:nvContentPartPr>
            <p14:xfrm>
              <a:off x="3714825" y="1951770"/>
              <a:ext cx="7572960" cy="38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74246C-28D3-1897-5862-31299C152A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60825" y="1844130"/>
                <a:ext cx="768060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32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43849-1BB3-0977-3551-D55452A1473F}"/>
              </a:ext>
            </a:extLst>
          </p:cNvPr>
          <p:cNvSpPr txBox="1"/>
          <p:nvPr/>
        </p:nvSpPr>
        <p:spPr>
          <a:xfrm>
            <a:off x="266700" y="4963398"/>
            <a:ext cx="1192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can see </a:t>
            </a:r>
            <a:r>
              <a:rPr lang="en-US" dirty="0" err="1"/>
              <a:t>prev</a:t>
            </a:r>
            <a:r>
              <a:rPr lang="en-US" dirty="0"/>
              <a:t> cluster != new cluster so repeat the process using new found centroids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64935-7723-B339-2555-6FE1A52AB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6" b="23195"/>
          <a:stretch/>
        </p:blipFill>
        <p:spPr>
          <a:xfrm>
            <a:off x="0" y="0"/>
            <a:ext cx="12192000" cy="4295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EB8FB-5495-86B3-97C7-C46D6BF861CC}"/>
              </a:ext>
            </a:extLst>
          </p:cNvPr>
          <p:cNvSpPr txBox="1"/>
          <p:nvPr/>
        </p:nvSpPr>
        <p:spPr>
          <a:xfrm>
            <a:off x="9477375" y="410582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from </a:t>
            </a:r>
            <a:r>
              <a:rPr lang="en-US" dirty="0" err="1"/>
              <a:t>prev</a:t>
            </a:r>
            <a:r>
              <a:rPr lang="en-US" dirty="0"/>
              <a:t> dataset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5BAF8-25E7-EE98-DCAF-191261A1DEFE}"/>
              </a:ext>
            </a:extLst>
          </p:cNvPr>
          <p:cNvSpPr txBox="1"/>
          <p:nvPr/>
        </p:nvSpPr>
        <p:spPr>
          <a:xfrm>
            <a:off x="10863263" y="4097992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from new dataset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645DA7-A321-0BD0-E39A-E1F296E8DFB7}"/>
              </a:ext>
            </a:extLst>
          </p:cNvPr>
          <p:cNvGrpSpPr/>
          <p:nvPr/>
        </p:nvGrpSpPr>
        <p:grpSpPr>
          <a:xfrm>
            <a:off x="10296255" y="3943350"/>
            <a:ext cx="1707840" cy="132840"/>
            <a:chOff x="10239105" y="4898370"/>
            <a:chExt cx="170784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F78B69-BB27-8FAE-F3E5-7C3A003A1109}"/>
                    </a:ext>
                  </a:extLst>
                </p14:cNvPr>
                <p14:cNvContentPartPr/>
                <p14:nvPr/>
              </p14:nvContentPartPr>
              <p14:xfrm>
                <a:off x="10239105" y="4905930"/>
                <a:ext cx="687960" cy="125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F78B69-BB27-8FAE-F3E5-7C3A003A110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32985" y="4899810"/>
                  <a:ext cx="700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E1DE093-CD0E-690A-B120-A0D81C450677}"/>
                    </a:ext>
                  </a:extLst>
                </p14:cNvPr>
                <p14:cNvContentPartPr/>
                <p14:nvPr/>
              </p14:nvContentPartPr>
              <p14:xfrm>
                <a:off x="11115705" y="4898370"/>
                <a:ext cx="831240" cy="120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E1DE093-CD0E-690A-B120-A0D81C4506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09585" y="4892250"/>
                  <a:ext cx="843480" cy="13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070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66929-9735-3F21-EF16-55CF18D4D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89"/>
          <a:stretch/>
        </p:blipFill>
        <p:spPr>
          <a:xfrm>
            <a:off x="0" y="0"/>
            <a:ext cx="12192000" cy="521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3DA849-0C3E-F8F8-FA0A-55C44470086E}"/>
              </a:ext>
            </a:extLst>
          </p:cNvPr>
          <p:cNvSpPr txBox="1"/>
          <p:nvPr/>
        </p:nvSpPr>
        <p:spPr>
          <a:xfrm>
            <a:off x="1609725" y="5544423"/>
            <a:ext cx="1192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can see </a:t>
            </a:r>
            <a:r>
              <a:rPr lang="en-US" dirty="0" err="1"/>
              <a:t>prev</a:t>
            </a:r>
            <a:r>
              <a:rPr lang="en-US" dirty="0"/>
              <a:t> cluster != new cluster so repeat the process using new found centroids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696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A1DF3-45B3-1C24-31D0-11FAA4999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55"/>
          <a:stretch/>
        </p:blipFill>
        <p:spPr>
          <a:xfrm>
            <a:off x="0" y="0"/>
            <a:ext cx="12192000" cy="493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3FCF6-59F5-D0F5-42AA-3544E50628A0}"/>
              </a:ext>
            </a:extLst>
          </p:cNvPr>
          <p:cNvSpPr txBox="1"/>
          <p:nvPr/>
        </p:nvSpPr>
        <p:spPr>
          <a:xfrm>
            <a:off x="590550" y="5601573"/>
            <a:ext cx="1192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can see </a:t>
            </a:r>
            <a:r>
              <a:rPr lang="en-US" dirty="0" err="1"/>
              <a:t>prev</a:t>
            </a:r>
            <a:r>
              <a:rPr lang="en-US" dirty="0"/>
              <a:t> cluster = new cluster so current centroids = final centroids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218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239712"/>
            <a:ext cx="10515600" cy="882650"/>
          </a:xfrm>
        </p:spPr>
        <p:txBody>
          <a:bodyPr/>
          <a:lstStyle/>
          <a:p>
            <a:r>
              <a:rPr lang="en-US" dirty="0"/>
              <a:t>K-means++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24" y="1122362"/>
            <a:ext cx="11534775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In standard K-means, initial centroids are chosen randomly from the data points, which can lead to suboptimal solutions or slow convergence. K-means++ improves this initialization step by selecting initial centroids that are more likely to be distant from each other, thus providing a better starting point for the optimization process.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3C1B87-05D7-93C4-1365-173F07CB0623}"/>
              </a:ext>
            </a:extLst>
          </p:cNvPr>
          <p:cNvGrpSpPr/>
          <p:nvPr/>
        </p:nvGrpSpPr>
        <p:grpSpPr>
          <a:xfrm>
            <a:off x="135695" y="3429000"/>
            <a:ext cx="4093406" cy="2462682"/>
            <a:chOff x="2078794" y="2534083"/>
            <a:chExt cx="7588369" cy="37290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8794" y="2534083"/>
              <a:ext cx="7588369" cy="372907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702258" y="2772478"/>
              <a:ext cx="2892428" cy="885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Choose first center randomly</a:t>
              </a:r>
              <a:endParaRPr lang="en-IN" sz="16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524837" y="3896357"/>
              <a:ext cx="354841" cy="5022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EAEFAB-80C6-73E7-140E-9247EF85C8E4}"/>
              </a:ext>
            </a:extLst>
          </p:cNvPr>
          <p:cNvGrpSpPr/>
          <p:nvPr/>
        </p:nvGrpSpPr>
        <p:grpSpPr>
          <a:xfrm>
            <a:off x="4483930" y="4575410"/>
            <a:ext cx="4621402" cy="2214563"/>
            <a:chOff x="2388998" y="2646262"/>
            <a:chExt cx="7710346" cy="353070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998" y="2646262"/>
              <a:ext cx="7710346" cy="3530701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 flipV="1">
              <a:off x="8461612" y="5431809"/>
              <a:ext cx="764275" cy="1091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461612" y="5056563"/>
              <a:ext cx="1228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Second center</a:t>
              </a:r>
              <a:endParaRPr lang="en-IN" sz="14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4CDB08-3461-DBE7-AE22-C013CE703651}"/>
              </a:ext>
            </a:extLst>
          </p:cNvPr>
          <p:cNvSpPr txBox="1"/>
          <p:nvPr/>
        </p:nvSpPr>
        <p:spPr>
          <a:xfrm>
            <a:off x="4710971" y="3439181"/>
            <a:ext cx="32027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Find distance from center c1 to every other points and take the point having max distance as next center.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8BA519-566D-ADF0-280E-E76D051A04AF}"/>
              </a:ext>
            </a:extLst>
          </p:cNvPr>
          <p:cNvGrpSpPr/>
          <p:nvPr/>
        </p:nvGrpSpPr>
        <p:grpSpPr>
          <a:xfrm>
            <a:off x="8554114" y="3056887"/>
            <a:ext cx="3531429" cy="2228647"/>
            <a:chOff x="2802696" y="3005138"/>
            <a:chExt cx="5876925" cy="317182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2696" y="3005138"/>
              <a:ext cx="5876925" cy="3171825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>
              <a:cxnSpLocks/>
            </p:cNvCxnSpPr>
            <p:nvPr/>
          </p:nvCxnSpPr>
          <p:spPr>
            <a:xfrm flipV="1">
              <a:off x="6553200" y="3495675"/>
              <a:ext cx="0" cy="2476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052570" y="3743324"/>
              <a:ext cx="1573585" cy="83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Third center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851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set KModes clust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861" y="827602"/>
            <a:ext cx="7651827" cy="40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0668CA-2486-9AE3-60FC-4134D562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K-modes Clustering Algorithm for Categorical data</a:t>
            </a:r>
            <a:br>
              <a:rPr lang="en-IN" b="1" dirty="0"/>
            </a:br>
            <a:endParaRPr lang="en-IN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5741472"/>
            <a:ext cx="4724400" cy="5778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Pick K observations at random and use them as leaders/clusters</a:t>
            </a:r>
            <a:endParaRPr lang="en-IN" dirty="0"/>
          </a:p>
        </p:txBody>
      </p:sp>
      <p:pic>
        <p:nvPicPr>
          <p:cNvPr id="2050" name="Picture 2" descr="pick K observati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43"/>
          <a:stretch/>
        </p:blipFill>
        <p:spPr bwMode="auto">
          <a:xfrm>
            <a:off x="5473880" y="5468557"/>
            <a:ext cx="6477044" cy="112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68EE5F-6A47-CE0E-AC0B-E451BB512DA4}"/>
              </a:ext>
            </a:extLst>
          </p:cNvPr>
          <p:cNvSpPr txBox="1"/>
          <p:nvPr/>
        </p:nvSpPr>
        <p:spPr>
          <a:xfrm>
            <a:off x="152400" y="50611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https://youtu.be/b39_vipRkUo?si=DdG8tE5AaXH4gH2e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35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617" y="344555"/>
            <a:ext cx="11859608" cy="108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Calculate the dissimilarities(no. of mismatches) and assign each observation to its closest cluster</a:t>
            </a:r>
          </a:p>
        </p:txBody>
      </p:sp>
      <p:pic>
        <p:nvPicPr>
          <p:cNvPr id="3078" name="Picture 6" descr="compare clustres KModes clust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17" y="887055"/>
            <a:ext cx="6129315" cy="392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66000" y="1106389"/>
            <a:ext cx="5726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Lato"/>
              </a:rPr>
              <a:t>Comparing leader/cluster P1 to the observation P1 gives 0+0+0 = 0 dissimilarities.</a:t>
            </a:r>
            <a:endParaRPr lang="en-IN" dirty="0"/>
          </a:p>
          <a:p>
            <a:r>
              <a:rPr lang="en-US" dirty="0">
                <a:solidFill>
                  <a:srgbClr val="222222"/>
                </a:solidFill>
                <a:latin typeface="Lato"/>
              </a:rPr>
              <a:t>Comparing leader/cluster P1 to the observation P2 gives 1+1+1 = 3 dissimilarities.</a:t>
            </a:r>
          </a:p>
          <a:p>
            <a:endParaRPr lang="en-US" dirty="0">
              <a:solidFill>
                <a:srgbClr val="222222"/>
              </a:solidFill>
              <a:latin typeface="Lato"/>
            </a:endParaRPr>
          </a:p>
          <a:p>
            <a:r>
              <a:rPr lang="en-US" dirty="0">
                <a:solidFill>
                  <a:srgbClr val="222222"/>
                </a:solidFill>
                <a:latin typeface="Lato"/>
              </a:rPr>
              <a:t>Similarly calculate for all other cluster and find the MIN from all 3 clusters</a:t>
            </a:r>
            <a:endParaRPr lang="en-IN" dirty="0"/>
          </a:p>
        </p:txBody>
      </p:sp>
      <p:pic>
        <p:nvPicPr>
          <p:cNvPr id="4098" name="Picture 2" descr="dissimilarity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r="4096"/>
          <a:stretch/>
        </p:blipFill>
        <p:spPr bwMode="auto">
          <a:xfrm>
            <a:off x="6356932" y="3530091"/>
            <a:ext cx="5762387" cy="3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35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99" y="175079"/>
            <a:ext cx="11725275" cy="6463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Compute new leaders (centroids): Mode is simply the </a:t>
            </a:r>
            <a:r>
              <a:rPr lang="en-US" b="1" dirty="0"/>
              <a:t>most observed value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6146" name="Picture 2" descr="define new modes KModes cluster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8" y="758284"/>
            <a:ext cx="7766975" cy="34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126603" y="826058"/>
            <a:ext cx="378917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Lato"/>
              </a:rPr>
              <a:t>Cluster 1 observations(P1, P2, P5) has </a:t>
            </a:r>
            <a:r>
              <a:rPr lang="en-US" dirty="0">
                <a:solidFill>
                  <a:srgbClr val="0070C0"/>
                </a:solidFill>
                <a:latin typeface="Lato"/>
              </a:rPr>
              <a:t>brunette</a:t>
            </a:r>
            <a:r>
              <a:rPr lang="en-US" dirty="0">
                <a:solidFill>
                  <a:srgbClr val="222222"/>
                </a:solidFill>
                <a:latin typeface="Lato"/>
              </a:rPr>
              <a:t> as the most observed hair color, </a:t>
            </a:r>
            <a:r>
              <a:rPr lang="en-US" dirty="0">
                <a:solidFill>
                  <a:srgbClr val="0070C0"/>
                </a:solidFill>
                <a:latin typeface="Lato"/>
              </a:rPr>
              <a:t>ambe</a:t>
            </a:r>
            <a:r>
              <a:rPr lang="en-US" dirty="0">
                <a:solidFill>
                  <a:srgbClr val="222222"/>
                </a:solidFill>
                <a:latin typeface="Lato"/>
              </a:rPr>
              <a:t>r as the most observed eye color, and </a:t>
            </a:r>
            <a:r>
              <a:rPr lang="en-US" dirty="0">
                <a:solidFill>
                  <a:srgbClr val="0070C0"/>
                </a:solidFill>
                <a:latin typeface="Lato"/>
              </a:rPr>
              <a:t>fair</a:t>
            </a:r>
            <a:r>
              <a:rPr lang="en-US" dirty="0">
                <a:solidFill>
                  <a:srgbClr val="222222"/>
                </a:solidFill>
                <a:latin typeface="Lato"/>
              </a:rPr>
              <a:t> as the most observed skin color.</a:t>
            </a:r>
          </a:p>
          <a:p>
            <a:endParaRPr lang="en-US" dirty="0">
              <a:solidFill>
                <a:srgbClr val="222222"/>
              </a:solidFill>
              <a:latin typeface="Lato"/>
            </a:endParaRPr>
          </a:p>
          <a:p>
            <a:r>
              <a:rPr lang="en-US" dirty="0">
                <a:solidFill>
                  <a:srgbClr val="222222"/>
                </a:solidFill>
                <a:latin typeface="Lato"/>
              </a:rPr>
              <a:t>Cluster 2 observations(P3, P7) has </a:t>
            </a:r>
            <a:r>
              <a:rPr lang="en-US" dirty="0">
                <a:solidFill>
                  <a:srgbClr val="0070C0"/>
                </a:solidFill>
                <a:latin typeface="Lato"/>
              </a:rPr>
              <a:t>red</a:t>
            </a:r>
            <a:r>
              <a:rPr lang="en-US" dirty="0">
                <a:solidFill>
                  <a:srgbClr val="222222"/>
                </a:solidFill>
                <a:latin typeface="Lato"/>
              </a:rPr>
              <a:t> as the most observed hair color, </a:t>
            </a:r>
            <a:r>
              <a:rPr lang="en-US" dirty="0">
                <a:solidFill>
                  <a:srgbClr val="0070C0"/>
                </a:solidFill>
                <a:latin typeface="Lato"/>
              </a:rPr>
              <a:t>green</a:t>
            </a:r>
            <a:r>
              <a:rPr lang="en-US" dirty="0">
                <a:solidFill>
                  <a:srgbClr val="222222"/>
                </a:solidFill>
                <a:latin typeface="Lato"/>
              </a:rPr>
              <a:t> as the most observed eye color, and </a:t>
            </a:r>
            <a:r>
              <a:rPr lang="en-US" dirty="0">
                <a:solidFill>
                  <a:srgbClr val="0070C0"/>
                </a:solidFill>
                <a:latin typeface="Lato"/>
              </a:rPr>
              <a:t>brown/fair </a:t>
            </a:r>
            <a:r>
              <a:rPr lang="en-US" dirty="0">
                <a:solidFill>
                  <a:srgbClr val="222222"/>
                </a:solidFill>
                <a:latin typeface="Lato"/>
              </a:rPr>
              <a:t>as the most observed skin color (select any)</a:t>
            </a:r>
          </a:p>
          <a:p>
            <a:endParaRPr lang="en-US" dirty="0">
              <a:solidFill>
                <a:srgbClr val="222222"/>
              </a:solidFill>
              <a:latin typeface="Lato"/>
            </a:endParaRPr>
          </a:p>
          <a:p>
            <a:r>
              <a:rPr lang="en-US" dirty="0">
                <a:solidFill>
                  <a:srgbClr val="222222"/>
                </a:solidFill>
                <a:latin typeface="Lato"/>
              </a:rPr>
              <a:t>Cluster 3 observations(P4, P6, P8) has </a:t>
            </a:r>
            <a:r>
              <a:rPr lang="en-US" dirty="0">
                <a:solidFill>
                  <a:srgbClr val="0070C0"/>
                </a:solidFill>
                <a:latin typeface="Lato"/>
              </a:rPr>
              <a:t>black</a:t>
            </a:r>
            <a:r>
              <a:rPr lang="en-US" dirty="0">
                <a:solidFill>
                  <a:srgbClr val="222222"/>
                </a:solidFill>
                <a:latin typeface="Lato"/>
              </a:rPr>
              <a:t> as the most observed hair color, </a:t>
            </a:r>
            <a:r>
              <a:rPr lang="en-US" dirty="0">
                <a:solidFill>
                  <a:srgbClr val="0070C0"/>
                </a:solidFill>
                <a:latin typeface="Lato"/>
              </a:rPr>
              <a:t>hazel</a:t>
            </a:r>
            <a:r>
              <a:rPr lang="en-US" dirty="0">
                <a:solidFill>
                  <a:srgbClr val="222222"/>
                </a:solidFill>
                <a:latin typeface="Lato"/>
              </a:rPr>
              <a:t> as the most observed eye color, and </a:t>
            </a:r>
            <a:r>
              <a:rPr lang="en-US" dirty="0">
                <a:solidFill>
                  <a:srgbClr val="0070C0"/>
                </a:solidFill>
                <a:latin typeface="Lato"/>
              </a:rPr>
              <a:t>brown </a:t>
            </a:r>
            <a:r>
              <a:rPr lang="en-US" dirty="0">
                <a:solidFill>
                  <a:srgbClr val="222222"/>
                </a:solidFill>
                <a:latin typeface="Lato"/>
              </a:rPr>
              <a:t>as the most observed skin color (select any)</a:t>
            </a:r>
          </a:p>
          <a:p>
            <a:endParaRPr lang="en-US" dirty="0">
              <a:solidFill>
                <a:srgbClr val="222222"/>
              </a:solidFill>
              <a:latin typeface="Lato"/>
            </a:endParaRPr>
          </a:p>
          <a:p>
            <a:endParaRPr lang="en-US" dirty="0">
              <a:solidFill>
                <a:srgbClr val="222222"/>
              </a:solidFill>
              <a:latin typeface="Lato"/>
            </a:endParaRPr>
          </a:p>
          <a:p>
            <a:endParaRPr lang="en-IN" dirty="0"/>
          </a:p>
        </p:txBody>
      </p:sp>
      <p:pic>
        <p:nvPicPr>
          <p:cNvPr id="7170" name="Picture 2" descr="new clust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07" y="5201444"/>
            <a:ext cx="55626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B4549-10A9-0BBF-B4DB-AFA37CF89239}"/>
              </a:ext>
            </a:extLst>
          </p:cNvPr>
          <p:cNvSpPr txBox="1"/>
          <p:nvPr/>
        </p:nvSpPr>
        <p:spPr>
          <a:xfrm>
            <a:off x="1352550" y="4721106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 new centroids are: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696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084FE8244824F8DA304D1666BE595" ma:contentTypeVersion="6" ma:contentTypeDescription="Create a new document." ma:contentTypeScope="" ma:versionID="afbf432bb8bf20b866746352fa91f77e">
  <xsd:schema xmlns:xsd="http://www.w3.org/2001/XMLSchema" xmlns:xs="http://www.w3.org/2001/XMLSchema" xmlns:p="http://schemas.microsoft.com/office/2006/metadata/properties" xmlns:ns2="5c9723bf-e2da-41fd-b2fd-04456ba7cba0" xmlns:ns3="1a80a837-91c1-4480-9cf9-33b82e620694" targetNamespace="http://schemas.microsoft.com/office/2006/metadata/properties" ma:root="true" ma:fieldsID="94af8324b03f66d257b2f85875bcc144" ns2:_="" ns3:_="">
    <xsd:import namespace="5c9723bf-e2da-41fd-b2fd-04456ba7cba0"/>
    <xsd:import namespace="1a80a837-91c1-4480-9cf9-33b82e6206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23bf-e2da-41fd-b2fd-04456ba7cb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0a837-91c1-4480-9cf9-33b82e62069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530F14-506F-489C-A91B-4CE446A010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9723bf-e2da-41fd-b2fd-04456ba7cba0"/>
    <ds:schemaRef ds:uri="1a80a837-91c1-4480-9cf9-33b82e6206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E55A1C-07CE-4E1B-844D-E646AB9A9A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4061</TotalTime>
  <Words>627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Lato</vt:lpstr>
      <vt:lpstr>Office Theme</vt:lpstr>
      <vt:lpstr>Example</vt:lpstr>
      <vt:lpstr>PowerPoint Presentation</vt:lpstr>
      <vt:lpstr>PowerPoint Presentation</vt:lpstr>
      <vt:lpstr>PowerPoint Presentation</vt:lpstr>
      <vt:lpstr>PowerPoint Presentation</vt:lpstr>
      <vt:lpstr>K-means++</vt:lpstr>
      <vt:lpstr>K-modes Clustering Algorithm for Categorical data 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BCSE209L Machine Learning</dc:title>
  <dc:creator>Microsoft account</dc:creator>
  <cp:lastModifiedBy>Aastha Kumar</cp:lastModifiedBy>
  <cp:revision>21</cp:revision>
  <dcterms:created xsi:type="dcterms:W3CDTF">2023-06-16T07:59:52Z</dcterms:created>
  <dcterms:modified xsi:type="dcterms:W3CDTF">2024-05-19T13:31:57Z</dcterms:modified>
</cp:coreProperties>
</file>